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  <p:sldMasterId id="2147483662" r:id="rId2"/>
  </p:sldMasterIdLst>
  <p:notesMasterIdLst>
    <p:notesMasterId r:id="rId8"/>
  </p:notesMasterIdLst>
  <p:handoutMasterIdLst>
    <p:handoutMasterId r:id="rId9"/>
  </p:handoutMasterIdLst>
  <p:sldIdLst>
    <p:sldId id="266" r:id="rId3"/>
    <p:sldId id="273" r:id="rId4"/>
    <p:sldId id="294" r:id="rId5"/>
    <p:sldId id="285" r:id="rId6"/>
    <p:sldId id="286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5">
          <p15:clr>
            <a:srgbClr val="A4A3A4"/>
          </p15:clr>
        </p15:guide>
        <p15:guide id="2" orient="horz" pos="218">
          <p15:clr>
            <a:srgbClr val="A4A3A4"/>
          </p15:clr>
        </p15:guide>
        <p15:guide id="3" pos="28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5C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91" autoAdjust="0"/>
    <p:restoredTop sz="86407"/>
  </p:normalViewPr>
  <p:slideViewPr>
    <p:cSldViewPr snapToGrid="0" snapToObjects="1">
      <p:cViewPr>
        <p:scale>
          <a:sx n="121" d="100"/>
          <a:sy n="121" d="100"/>
        </p:scale>
        <p:origin x="1488" y="752"/>
      </p:cViewPr>
      <p:guideLst>
        <p:guide orient="horz" pos="1345"/>
        <p:guide orient="horz" pos="218"/>
        <p:guide pos="28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5BF4A-9CB1-5747-B319-707DA98CEC20}" type="datetime1">
              <a:rPr lang="en-US" smtClean="0"/>
              <a:pPr/>
              <a:t>9/13/17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22459-1A81-CA4B-89BB-FCE38A3AE1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0304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BC7567-D5EA-874F-8815-73DC5E77631E}" type="datetime1">
              <a:rPr lang="en-US" smtClean="0"/>
              <a:pPr/>
              <a:t>9/13/17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C0E-7DBF-7C4A-B104-25FE08E3B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3234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912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0. Entire </a:t>
            </a:r>
            <a:r>
              <a:rPr lang="en-US" sz="1200" dirty="0" err="1" smtClean="0"/>
              <a:t>EcoCast</a:t>
            </a:r>
            <a:r>
              <a:rPr lang="en-US" sz="1200" dirty="0" smtClean="0"/>
              <a:t> process is hosted on the </a:t>
            </a:r>
            <a:r>
              <a:rPr lang="en-US" sz="1200" dirty="0" err="1" smtClean="0"/>
              <a:t>Lasdev</a:t>
            </a:r>
            <a:r>
              <a:rPr lang="en-US" sz="1200" dirty="0" smtClean="0"/>
              <a:t> server in Santa Crus</a:t>
            </a:r>
          </a:p>
          <a:p>
            <a:r>
              <a:rPr lang="en-US" sz="1200" dirty="0" smtClean="0"/>
              <a:t>1. A daily </a:t>
            </a:r>
            <a:r>
              <a:rPr lang="en-US" sz="1200" dirty="0" err="1" smtClean="0"/>
              <a:t>cron</a:t>
            </a:r>
            <a:r>
              <a:rPr lang="en-US" sz="1200" dirty="0" smtClean="0"/>
              <a:t> job initiates a series of R scripts</a:t>
            </a:r>
          </a:p>
          <a:p>
            <a:r>
              <a:rPr lang="en-US" sz="1200" dirty="0" smtClean="0"/>
              <a:t>2. Real-time environmental data are acquired from online sources</a:t>
            </a:r>
          </a:p>
          <a:p>
            <a:r>
              <a:rPr lang="en-US" sz="1200" dirty="0" smtClean="0"/>
              <a:t>3a. </a:t>
            </a:r>
            <a:r>
              <a:rPr lang="en-US" sz="1200" dirty="0" err="1" smtClean="0"/>
              <a:t>EcoCast</a:t>
            </a:r>
            <a:r>
              <a:rPr lang="en-US" sz="1200" dirty="0" smtClean="0"/>
              <a:t> outputs are created for the day</a:t>
            </a:r>
          </a:p>
          <a:p>
            <a:r>
              <a:rPr lang="en-US" sz="1200" dirty="0" smtClean="0"/>
              <a:t>4a. </a:t>
            </a:r>
            <a:r>
              <a:rPr lang="en-US" sz="1200" dirty="0" err="1" smtClean="0"/>
              <a:t>Netcdf</a:t>
            </a:r>
            <a:r>
              <a:rPr lang="en-US" sz="1200" dirty="0" smtClean="0"/>
              <a:t> is uploaded to ERDDAP where users can access official real-time and historical geospatial outputs</a:t>
            </a:r>
          </a:p>
          <a:p>
            <a:r>
              <a:rPr lang="en-US" sz="1200" dirty="0" smtClean="0"/>
              <a:t>4b. </a:t>
            </a:r>
            <a:r>
              <a:rPr lang="en-US" sz="1200" dirty="0" err="1" smtClean="0"/>
              <a:t>EcoCast</a:t>
            </a:r>
            <a:r>
              <a:rPr lang="en-US" sz="1200" dirty="0" smtClean="0"/>
              <a:t> outputs are uploaded to online storage (</a:t>
            </a:r>
            <a:r>
              <a:rPr lang="en-US" sz="1200" dirty="0" err="1" smtClean="0"/>
              <a:t>OceanView</a:t>
            </a:r>
            <a:r>
              <a:rPr lang="en-US" sz="1200" dirty="0" smtClean="0"/>
              <a:t>)</a:t>
            </a:r>
          </a:p>
          <a:p>
            <a:r>
              <a:rPr lang="en-US" sz="1200" dirty="0" smtClean="0"/>
              <a:t>5a. Image is uploaded to a site similar to </a:t>
            </a:r>
            <a:r>
              <a:rPr lang="en-US" sz="1200" dirty="0" err="1" smtClean="0"/>
              <a:t>WhaleWatch</a:t>
            </a:r>
            <a:endParaRPr lang="en-US" sz="1200" dirty="0" smtClean="0"/>
          </a:p>
          <a:p>
            <a:r>
              <a:rPr lang="en-US" sz="1200" dirty="0" smtClean="0"/>
              <a:t>5b. </a:t>
            </a:r>
            <a:r>
              <a:rPr lang="en-US" sz="1200" dirty="0" err="1" smtClean="0"/>
              <a:t>Rshiny</a:t>
            </a:r>
            <a:r>
              <a:rPr lang="en-US" sz="1200" dirty="0" smtClean="0"/>
              <a:t> app accesses intermediate data stored online as required by users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08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648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543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DCC0E-7DBF-7C4A-B104-25FE08E3BB8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311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rgbClr val="1E5C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lue_curve16.9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34476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342877"/>
            <a:ext cx="8229600" cy="579188"/>
          </a:xfrm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61718"/>
            <a:ext cx="8229600" cy="112514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U.S. Department of Commerce | National Oceanic and Atmospheric Administration | National Marine Fisheries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04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"/>
    </mc:Choice>
    <mc:Fallback xmlns="">
      <p:transition advClick="0" advTm="150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 flipH="1" flipV="1">
            <a:off x="-19068" y="-23021"/>
            <a:ext cx="9170673" cy="1843339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342901"/>
            <a:ext cx="8229600" cy="5791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61740"/>
            <a:ext cx="8229600" cy="11251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U.S. Department of Commerce | National Oceanic and Atmospheric Administration | National Marine Fisheries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13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"/>
    </mc:Choice>
    <mc:Fallback xmlns="">
      <p:transition advClick="0" advTm="15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No photo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030594"/>
            <a:ext cx="5484812" cy="91832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38153" y="2913222"/>
            <a:ext cx="1293813" cy="564356"/>
          </a:xfrm>
        </p:spPr>
        <p:txBody>
          <a:bodyPr lIns="0" tIns="0" rIns="0" bIns="0">
            <a:normAutofit/>
          </a:bodyPr>
          <a:lstStyle>
            <a:lvl1pPr algn="ctr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SWFSC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3211728"/>
            <a:ext cx="5484812" cy="433388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10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"/>
    </mc:Choice>
    <mc:Fallback xmlns="">
      <p:transition advClick="0" advTm="15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Dar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201988" y="2030594"/>
            <a:ext cx="5484812" cy="91832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31803" y="2916850"/>
            <a:ext cx="1293813" cy="564356"/>
          </a:xfrm>
        </p:spPr>
        <p:txBody>
          <a:bodyPr lIns="0" tIns="0" rIns="0" bIns="0">
            <a:normAutofit/>
          </a:bodyPr>
          <a:lstStyle>
            <a:lvl1pPr algn="ctr"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SWFSC</a:t>
            </a:r>
            <a:endParaRPr lang="en-US" dirty="0"/>
          </a:p>
        </p:txBody>
      </p:sp>
      <p:sp>
        <p:nvSpPr>
          <p:cNvPr id="9" name="Freeform 8"/>
          <p:cNvSpPr>
            <a:spLocks/>
          </p:cNvSpPr>
          <p:nvPr userDrawn="1"/>
        </p:nvSpPr>
        <p:spPr>
          <a:xfrm>
            <a:off x="746632" y="3181682"/>
            <a:ext cx="8412184" cy="2010422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  <a:gd name="connsiteX0" fmla="*/ 2888 w 9170674"/>
              <a:gd name="connsiteY0" fmla="*/ 2462628 h 2504790"/>
              <a:gd name="connsiteX1" fmla="*/ 9170674 w 9170674"/>
              <a:gd name="connsiteY1" fmla="*/ 0 h 2504790"/>
              <a:gd name="connsiteX2" fmla="*/ 9155185 w 9170674"/>
              <a:gd name="connsiteY2" fmla="*/ 2451580 h 2504790"/>
              <a:gd name="connsiteX3" fmla="*/ 1 w 9170674"/>
              <a:gd name="connsiteY3" fmla="*/ 2457785 h 2504790"/>
              <a:gd name="connsiteX4" fmla="*/ 2888 w 9170674"/>
              <a:gd name="connsiteY4" fmla="*/ 2462628 h 2504790"/>
              <a:gd name="connsiteX0" fmla="*/ 2888 w 9170674"/>
              <a:gd name="connsiteY0" fmla="*/ 2462628 h 2504790"/>
              <a:gd name="connsiteX1" fmla="*/ 9170674 w 9170674"/>
              <a:gd name="connsiteY1" fmla="*/ 0 h 2504790"/>
              <a:gd name="connsiteX2" fmla="*/ 9155185 w 9170674"/>
              <a:gd name="connsiteY2" fmla="*/ 2451581 h 2504790"/>
              <a:gd name="connsiteX3" fmla="*/ 1 w 9170674"/>
              <a:gd name="connsiteY3" fmla="*/ 2457785 h 2504790"/>
              <a:gd name="connsiteX4" fmla="*/ 2888 w 9170674"/>
              <a:gd name="connsiteY4" fmla="*/ 2462628 h 2504790"/>
              <a:gd name="connsiteX0" fmla="*/ 2888 w 9170674"/>
              <a:gd name="connsiteY0" fmla="*/ 2462628 h 2504790"/>
              <a:gd name="connsiteX1" fmla="*/ 9170674 w 9170674"/>
              <a:gd name="connsiteY1" fmla="*/ 0 h 2504790"/>
              <a:gd name="connsiteX2" fmla="*/ 9155185 w 9170674"/>
              <a:gd name="connsiteY2" fmla="*/ 2451581 h 2504790"/>
              <a:gd name="connsiteX3" fmla="*/ 9154521 w 9170674"/>
              <a:gd name="connsiteY3" fmla="*/ 2452105 h 2504790"/>
              <a:gd name="connsiteX4" fmla="*/ 1 w 9170674"/>
              <a:gd name="connsiteY4" fmla="*/ 2457785 h 2504790"/>
              <a:gd name="connsiteX5" fmla="*/ 2888 w 9170674"/>
              <a:gd name="connsiteY5" fmla="*/ 2462628 h 2504790"/>
              <a:gd name="connsiteX0" fmla="*/ 2888 w 9170674"/>
              <a:gd name="connsiteY0" fmla="*/ 2315109 h 2502054"/>
              <a:gd name="connsiteX1" fmla="*/ 9170674 w 9170674"/>
              <a:gd name="connsiteY1" fmla="*/ 0 h 2502054"/>
              <a:gd name="connsiteX2" fmla="*/ 9155185 w 9170674"/>
              <a:gd name="connsiteY2" fmla="*/ 2451581 h 2502054"/>
              <a:gd name="connsiteX3" fmla="*/ 9154521 w 9170674"/>
              <a:gd name="connsiteY3" fmla="*/ 2452105 h 2502054"/>
              <a:gd name="connsiteX4" fmla="*/ 1 w 9170674"/>
              <a:gd name="connsiteY4" fmla="*/ 2457785 h 2502054"/>
              <a:gd name="connsiteX5" fmla="*/ 2888 w 9170674"/>
              <a:gd name="connsiteY5" fmla="*/ 2315109 h 2502054"/>
              <a:gd name="connsiteX0" fmla="*/ 2888 w 9170674"/>
              <a:gd name="connsiteY0" fmla="*/ 2436286 h 2502055"/>
              <a:gd name="connsiteX1" fmla="*/ 9170674 w 9170674"/>
              <a:gd name="connsiteY1" fmla="*/ 0 h 2502055"/>
              <a:gd name="connsiteX2" fmla="*/ 9155185 w 9170674"/>
              <a:gd name="connsiteY2" fmla="*/ 2451581 h 2502055"/>
              <a:gd name="connsiteX3" fmla="*/ 9154521 w 9170674"/>
              <a:gd name="connsiteY3" fmla="*/ 2452105 h 2502055"/>
              <a:gd name="connsiteX4" fmla="*/ 1 w 9170674"/>
              <a:gd name="connsiteY4" fmla="*/ 2457785 h 2502055"/>
              <a:gd name="connsiteX5" fmla="*/ 2888 w 9170674"/>
              <a:gd name="connsiteY5" fmla="*/ 2436286 h 250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70674" h="2502055">
                <a:moveTo>
                  <a:pt x="2888" y="2436286"/>
                </a:moveTo>
                <a:cubicBezTo>
                  <a:pt x="23549" y="2432957"/>
                  <a:pt x="7344316" y="2502055"/>
                  <a:pt x="9170674" y="0"/>
                </a:cubicBezTo>
                <a:cubicBezTo>
                  <a:pt x="9168092" y="819774"/>
                  <a:pt x="9157767" y="1631807"/>
                  <a:pt x="9155185" y="2451581"/>
                </a:cubicBezTo>
                <a:lnTo>
                  <a:pt x="9154521" y="2452105"/>
                </a:lnTo>
                <a:lnTo>
                  <a:pt x="1" y="2457785"/>
                </a:lnTo>
                <a:cubicBezTo>
                  <a:pt x="0" y="2415623"/>
                  <a:pt x="2889" y="2478448"/>
                  <a:pt x="2888" y="24362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3201988" y="3211728"/>
            <a:ext cx="5484812" cy="433388"/>
          </a:xfrm>
        </p:spPr>
        <p:txBody>
          <a:bodyPr>
            <a:norm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July 19, 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10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"/>
    </mc:Choice>
    <mc:Fallback xmlns="">
      <p:transition advClick="0" advTm="15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766310"/>
            <a:ext cx="9144000" cy="37719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2901"/>
            <a:ext cx="8229600" cy="50701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05470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6002" y="4766312"/>
            <a:ext cx="6400801" cy="377189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U.S. Department of Commerce | National Oceanic and Atmospheric Administration | National Marine Fisheries Service</a:t>
            </a:r>
            <a:endParaRPr lang="en-US" dirty="0"/>
          </a:p>
        </p:txBody>
      </p:sp>
      <p:pic>
        <p:nvPicPr>
          <p:cNvPr id="9" name="Picture 8" descr="NOAA-Fisheries-horizontal-rev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7200" y="4809998"/>
            <a:ext cx="1276053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58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</p:sldLayoutIdLst>
  <mc:AlternateContent xmlns:mc="http://schemas.openxmlformats.org/markup-compatibility/2006" xmlns:p14="http://schemas.microsoft.com/office/powerpoint/2010/main">
    <mc:Choice Requires="p14">
      <p:transition p14:dur="10" advClick="0" advTm="150"/>
    </mc:Choice>
    <mc:Fallback xmlns="">
      <p:transition advClick="0" advTm="150"/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rgbClr val="FFFFFF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01682" y="856250"/>
            <a:ext cx="5485118" cy="104885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1685" y="2030704"/>
            <a:ext cx="5485117" cy="958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Freeform 6"/>
          <p:cNvSpPr>
            <a:spLocks/>
          </p:cNvSpPr>
          <p:nvPr userDrawn="1"/>
        </p:nvSpPr>
        <p:spPr>
          <a:xfrm>
            <a:off x="746632" y="3181682"/>
            <a:ext cx="8412184" cy="2010422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  <a:gd name="connsiteX0" fmla="*/ 2888 w 9170674"/>
              <a:gd name="connsiteY0" fmla="*/ 2462628 h 2504790"/>
              <a:gd name="connsiteX1" fmla="*/ 9170674 w 9170674"/>
              <a:gd name="connsiteY1" fmla="*/ 0 h 2504790"/>
              <a:gd name="connsiteX2" fmla="*/ 9155185 w 9170674"/>
              <a:gd name="connsiteY2" fmla="*/ 2451580 h 2504790"/>
              <a:gd name="connsiteX3" fmla="*/ 1 w 9170674"/>
              <a:gd name="connsiteY3" fmla="*/ 2457785 h 2504790"/>
              <a:gd name="connsiteX4" fmla="*/ 2888 w 9170674"/>
              <a:gd name="connsiteY4" fmla="*/ 2462628 h 2504790"/>
              <a:gd name="connsiteX0" fmla="*/ 2888 w 9170674"/>
              <a:gd name="connsiteY0" fmla="*/ 2462628 h 2504790"/>
              <a:gd name="connsiteX1" fmla="*/ 9170674 w 9170674"/>
              <a:gd name="connsiteY1" fmla="*/ 0 h 2504790"/>
              <a:gd name="connsiteX2" fmla="*/ 9155185 w 9170674"/>
              <a:gd name="connsiteY2" fmla="*/ 2451581 h 2504790"/>
              <a:gd name="connsiteX3" fmla="*/ 1 w 9170674"/>
              <a:gd name="connsiteY3" fmla="*/ 2457785 h 2504790"/>
              <a:gd name="connsiteX4" fmla="*/ 2888 w 9170674"/>
              <a:gd name="connsiteY4" fmla="*/ 2462628 h 2504790"/>
              <a:gd name="connsiteX0" fmla="*/ 2888 w 9170674"/>
              <a:gd name="connsiteY0" fmla="*/ 2462628 h 2504790"/>
              <a:gd name="connsiteX1" fmla="*/ 9170674 w 9170674"/>
              <a:gd name="connsiteY1" fmla="*/ 0 h 2504790"/>
              <a:gd name="connsiteX2" fmla="*/ 9155185 w 9170674"/>
              <a:gd name="connsiteY2" fmla="*/ 2451581 h 2504790"/>
              <a:gd name="connsiteX3" fmla="*/ 9154521 w 9170674"/>
              <a:gd name="connsiteY3" fmla="*/ 2452105 h 2504790"/>
              <a:gd name="connsiteX4" fmla="*/ 1 w 9170674"/>
              <a:gd name="connsiteY4" fmla="*/ 2457785 h 2504790"/>
              <a:gd name="connsiteX5" fmla="*/ 2888 w 9170674"/>
              <a:gd name="connsiteY5" fmla="*/ 2462628 h 2504790"/>
              <a:gd name="connsiteX0" fmla="*/ 2888 w 9170674"/>
              <a:gd name="connsiteY0" fmla="*/ 2315109 h 2502054"/>
              <a:gd name="connsiteX1" fmla="*/ 9170674 w 9170674"/>
              <a:gd name="connsiteY1" fmla="*/ 0 h 2502054"/>
              <a:gd name="connsiteX2" fmla="*/ 9155185 w 9170674"/>
              <a:gd name="connsiteY2" fmla="*/ 2451581 h 2502054"/>
              <a:gd name="connsiteX3" fmla="*/ 9154521 w 9170674"/>
              <a:gd name="connsiteY3" fmla="*/ 2452105 h 2502054"/>
              <a:gd name="connsiteX4" fmla="*/ 1 w 9170674"/>
              <a:gd name="connsiteY4" fmla="*/ 2457785 h 2502054"/>
              <a:gd name="connsiteX5" fmla="*/ 2888 w 9170674"/>
              <a:gd name="connsiteY5" fmla="*/ 2315109 h 2502054"/>
              <a:gd name="connsiteX0" fmla="*/ 2888 w 9170674"/>
              <a:gd name="connsiteY0" fmla="*/ 2436286 h 2502055"/>
              <a:gd name="connsiteX1" fmla="*/ 9170674 w 9170674"/>
              <a:gd name="connsiteY1" fmla="*/ 0 h 2502055"/>
              <a:gd name="connsiteX2" fmla="*/ 9155185 w 9170674"/>
              <a:gd name="connsiteY2" fmla="*/ 2451581 h 2502055"/>
              <a:gd name="connsiteX3" fmla="*/ 9154521 w 9170674"/>
              <a:gd name="connsiteY3" fmla="*/ 2452105 h 2502055"/>
              <a:gd name="connsiteX4" fmla="*/ 1 w 9170674"/>
              <a:gd name="connsiteY4" fmla="*/ 2457785 h 2502055"/>
              <a:gd name="connsiteX5" fmla="*/ 2888 w 9170674"/>
              <a:gd name="connsiteY5" fmla="*/ 2436286 h 250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70674" h="2502055">
                <a:moveTo>
                  <a:pt x="2888" y="2436286"/>
                </a:moveTo>
                <a:cubicBezTo>
                  <a:pt x="23549" y="2432957"/>
                  <a:pt x="7344316" y="2502055"/>
                  <a:pt x="9170674" y="0"/>
                </a:cubicBezTo>
                <a:cubicBezTo>
                  <a:pt x="9168092" y="819774"/>
                  <a:pt x="9157767" y="1631807"/>
                  <a:pt x="9155185" y="2451581"/>
                </a:cubicBezTo>
                <a:lnTo>
                  <a:pt x="9154521" y="2452105"/>
                </a:lnTo>
                <a:lnTo>
                  <a:pt x="1" y="2457785"/>
                </a:lnTo>
                <a:cubicBezTo>
                  <a:pt x="0" y="2415623"/>
                  <a:pt x="2889" y="2478448"/>
                  <a:pt x="2888" y="243628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6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8" r:id="rId2"/>
  </p:sldLayoutIdLst>
  <mc:AlternateContent xmlns:mc="http://schemas.openxmlformats.org/markup-compatibility/2006" xmlns:p14="http://schemas.microsoft.com/office/powerpoint/2010/main">
    <mc:Choice Requires="p14">
      <p:transition p14:dur="10" advClick="0" advTm="150"/>
    </mc:Choice>
    <mc:Fallback xmlns="">
      <p:transition advClick="0" advTm="150"/>
    </mc:Fallback>
  </mc:AlternateContent>
  <p:hf hdr="0"/>
  <p:txStyles>
    <p:titleStyle>
      <a:lvl1pPr algn="r" defTabSz="457200" rtl="0" eaLnBrk="1" latinLnBrk="0" hangingPunct="1">
        <a:lnSpc>
          <a:spcPct val="80000"/>
        </a:lnSpc>
        <a:spcBef>
          <a:spcPct val="0"/>
        </a:spcBef>
        <a:buNone/>
        <a:defRPr sz="4400" b="1" i="0" kern="1200">
          <a:solidFill>
            <a:schemeClr val="accent1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5127" y="856250"/>
            <a:ext cx="6751674" cy="1048854"/>
          </a:xfrm>
        </p:spPr>
        <p:txBody>
          <a:bodyPr/>
          <a:lstStyle/>
          <a:p>
            <a:r>
              <a:rPr lang="en-US" dirty="0" smtClean="0"/>
              <a:t>Interactive web applications with R shiny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SWFSC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0000"/>
    </mc:Choice>
    <mc:Fallback xmlns="">
      <p:transition advClick="0" advTm="10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2286002" y="4766312"/>
            <a:ext cx="6400801" cy="377189"/>
          </a:xfrm>
          <a:ln>
            <a:noFill/>
          </a:ln>
        </p:spPr>
        <p:txBody>
          <a:bodyPr/>
          <a:lstStyle/>
          <a:p>
            <a:r>
              <a:rPr lang="en-US" dirty="0" smtClean="0"/>
              <a:t>National Oceanic and Atmospheric Administration | </a:t>
            </a:r>
            <a:r>
              <a:rPr lang="en-US" dirty="0" err="1" smtClean="0"/>
              <a:t>heather.welch@noaa.gov</a:t>
            </a:r>
            <a:r>
              <a:rPr lang="en-US" dirty="0" smtClean="0"/>
              <a:t> | Page </a:t>
            </a:r>
            <a:fld id="{632D3AEB-7CBE-3049-91AC-335C6B4F5BF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-2209"/>
            <a:ext cx="8229600" cy="57918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Operationalizing </a:t>
            </a:r>
            <a:r>
              <a:rPr lang="en-US" dirty="0" err="1" smtClean="0">
                <a:solidFill>
                  <a:schemeClr val="bg1"/>
                </a:solidFill>
              </a:rPr>
              <a:t>EcoCast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53945" y="2457436"/>
            <a:ext cx="821392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Online storage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49350" y="1493260"/>
            <a:ext cx="4010314" cy="2208640"/>
          </a:xfrm>
          <a:prstGeom prst="roundRect">
            <a:avLst/>
          </a:prstGeom>
          <a:noFill/>
          <a:ln w="1905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17853" y="3299607"/>
            <a:ext cx="3361484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 err="1" smtClean="0">
                <a:solidFill>
                  <a:schemeClr val="bg1"/>
                </a:solidFill>
              </a:rPr>
              <a:t>Lasdev</a:t>
            </a:r>
            <a:r>
              <a:rPr lang="en-US" sz="1400" b="1" dirty="0" smtClean="0">
                <a:solidFill>
                  <a:schemeClr val="bg1"/>
                </a:solidFill>
              </a:rPr>
              <a:t> server in Santa Cruz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0948" y="2451007"/>
            <a:ext cx="505267" cy="338554"/>
          </a:xfrm>
          <a:prstGeom prst="rect">
            <a:avLst/>
          </a:prstGeom>
          <a:noFill/>
          <a:ln w="19050" cmpd="sng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Daily</a:t>
            </a:r>
          </a:p>
          <a:p>
            <a:pPr algn="ctr"/>
            <a:r>
              <a:rPr lang="en-US" sz="800" dirty="0" err="1" smtClean="0">
                <a:solidFill>
                  <a:schemeClr val="bg1"/>
                </a:solidFill>
              </a:rPr>
              <a:t>Cron</a:t>
            </a:r>
            <a:r>
              <a:rPr lang="en-US" sz="800" dirty="0" smtClean="0">
                <a:solidFill>
                  <a:schemeClr val="bg1"/>
                </a:solidFill>
              </a:rPr>
              <a:t> job</a:t>
            </a:r>
            <a:endParaRPr lang="en-US" sz="800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/>
          <p:cNvCxnSpPr>
            <a:stCxn id="12" idx="3"/>
            <a:endCxn id="14" idx="1"/>
          </p:cNvCxnSpPr>
          <p:nvPr/>
        </p:nvCxnSpPr>
        <p:spPr>
          <a:xfrm>
            <a:off x="1216215" y="2620284"/>
            <a:ext cx="661246" cy="0"/>
          </a:xfrm>
          <a:prstGeom prst="straightConnector1">
            <a:avLst/>
          </a:prstGeom>
          <a:ln w="19050" cmpd="sng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877461" y="2389451"/>
            <a:ext cx="738562" cy="461665"/>
          </a:xfrm>
          <a:prstGeom prst="rect">
            <a:avLst/>
          </a:prstGeom>
          <a:noFill/>
          <a:ln w="1905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 err="1" smtClean="0">
                <a:solidFill>
                  <a:schemeClr val="bg1"/>
                </a:solidFill>
              </a:rPr>
              <a:t>EcoCast</a:t>
            </a:r>
            <a:r>
              <a:rPr lang="en-US" sz="800" dirty="0" smtClean="0">
                <a:solidFill>
                  <a:schemeClr val="bg1"/>
                </a:solidFill>
              </a:rPr>
              <a:t> R scripts and models</a:t>
            </a:r>
            <a:endParaRPr lang="en-US" sz="800" dirty="0">
              <a:solidFill>
                <a:schemeClr val="bg1"/>
              </a:solidFill>
            </a:endParaRPr>
          </a:p>
        </p:txBody>
      </p:sp>
      <p:cxnSp>
        <p:nvCxnSpPr>
          <p:cNvPr id="15" name="Straight Arrow Connector 14"/>
          <p:cNvCxnSpPr>
            <a:stCxn id="37" idx="2"/>
            <a:endCxn id="14" idx="0"/>
          </p:cNvCxnSpPr>
          <p:nvPr/>
        </p:nvCxnSpPr>
        <p:spPr>
          <a:xfrm>
            <a:off x="1733175" y="1243644"/>
            <a:ext cx="513567" cy="1145807"/>
          </a:xfrm>
          <a:prstGeom prst="straightConnector1">
            <a:avLst/>
          </a:prstGeom>
          <a:ln w="19050" cmpd="sng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34" idx="2"/>
            <a:endCxn id="14" idx="0"/>
          </p:cNvCxnSpPr>
          <p:nvPr/>
        </p:nvCxnSpPr>
        <p:spPr>
          <a:xfrm flipH="1">
            <a:off x="2246742" y="1243643"/>
            <a:ext cx="966072" cy="1145808"/>
          </a:xfrm>
          <a:prstGeom prst="straightConnector1">
            <a:avLst/>
          </a:prstGeom>
          <a:ln w="19050" cmpd="sng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31" idx="2"/>
            <a:endCxn id="14" idx="0"/>
          </p:cNvCxnSpPr>
          <p:nvPr/>
        </p:nvCxnSpPr>
        <p:spPr>
          <a:xfrm flipH="1">
            <a:off x="2246742" y="1243643"/>
            <a:ext cx="2477975" cy="1145808"/>
          </a:xfrm>
          <a:prstGeom prst="straightConnector1">
            <a:avLst/>
          </a:prstGeom>
          <a:ln w="19050" cmpd="sng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4" idx="3"/>
            <a:endCxn id="19" idx="1"/>
          </p:cNvCxnSpPr>
          <p:nvPr/>
        </p:nvCxnSpPr>
        <p:spPr>
          <a:xfrm flipV="1">
            <a:off x="2616023" y="2181829"/>
            <a:ext cx="842097" cy="438455"/>
          </a:xfrm>
          <a:prstGeom prst="straightConnector1">
            <a:avLst/>
          </a:prstGeom>
          <a:ln w="19050" cmpd="sng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458120" y="1950996"/>
            <a:ext cx="897316" cy="461665"/>
          </a:xfrm>
          <a:prstGeom prst="rect">
            <a:avLst/>
          </a:prstGeom>
          <a:noFill/>
          <a:ln w="1905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Official </a:t>
            </a:r>
            <a:r>
              <a:rPr lang="en-US" sz="800" dirty="0" err="1" smtClean="0">
                <a:solidFill>
                  <a:schemeClr val="bg1"/>
                </a:solidFill>
              </a:rPr>
              <a:t>EcoCast</a:t>
            </a:r>
            <a:r>
              <a:rPr lang="en-US" sz="800" dirty="0" smtClean="0">
                <a:solidFill>
                  <a:schemeClr val="bg1"/>
                </a:solidFill>
              </a:rPr>
              <a:t> output </a:t>
            </a:r>
            <a:r>
              <a:rPr lang="en-US" sz="800" dirty="0" err="1" smtClean="0">
                <a:solidFill>
                  <a:schemeClr val="bg1"/>
                </a:solidFill>
              </a:rPr>
              <a:t>netcdf</a:t>
            </a:r>
            <a:endParaRPr lang="en-US" sz="800" dirty="0" smtClean="0">
              <a:solidFill>
                <a:schemeClr val="bg1"/>
              </a:solidFill>
            </a:endParaRPr>
          </a:p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(n=1/day)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458120" y="2484597"/>
            <a:ext cx="897316" cy="338554"/>
          </a:xfrm>
          <a:prstGeom prst="rect">
            <a:avLst/>
          </a:prstGeom>
          <a:noFill/>
          <a:ln w="1905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Official </a:t>
            </a:r>
            <a:r>
              <a:rPr lang="en-US" sz="800" dirty="0" err="1" smtClean="0">
                <a:solidFill>
                  <a:schemeClr val="bg1"/>
                </a:solidFill>
              </a:rPr>
              <a:t>EcoCast</a:t>
            </a:r>
            <a:r>
              <a:rPr lang="en-US" sz="800" dirty="0" smtClean="0">
                <a:solidFill>
                  <a:schemeClr val="bg1"/>
                </a:solidFill>
              </a:rPr>
              <a:t> output (n=1/day)</a:t>
            </a:r>
            <a:endParaRPr lang="en-US" sz="8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415280" y="2958416"/>
            <a:ext cx="969947" cy="338554"/>
          </a:xfrm>
          <a:prstGeom prst="rect">
            <a:avLst/>
          </a:prstGeom>
          <a:noFill/>
          <a:ln w="1905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 smtClean="0">
                <a:solidFill>
                  <a:schemeClr val="bg1"/>
                </a:solidFill>
              </a:rPr>
              <a:t>Intermediate outputs (n=5/day)</a:t>
            </a:r>
            <a:endParaRPr lang="en-US" sz="800" dirty="0">
              <a:solidFill>
                <a:schemeClr val="bg1"/>
              </a:solidFill>
            </a:endParaRPr>
          </a:p>
        </p:txBody>
      </p:sp>
      <p:cxnSp>
        <p:nvCxnSpPr>
          <p:cNvPr id="22" name="Straight Arrow Connector 21"/>
          <p:cNvCxnSpPr>
            <a:stCxn id="14" idx="3"/>
            <a:endCxn id="20" idx="1"/>
          </p:cNvCxnSpPr>
          <p:nvPr/>
        </p:nvCxnSpPr>
        <p:spPr>
          <a:xfrm>
            <a:off x="2616023" y="2620284"/>
            <a:ext cx="842097" cy="33590"/>
          </a:xfrm>
          <a:prstGeom prst="straightConnector1">
            <a:avLst/>
          </a:prstGeom>
          <a:ln w="19050" cmpd="sng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4" idx="3"/>
            <a:endCxn id="21" idx="1"/>
          </p:cNvCxnSpPr>
          <p:nvPr/>
        </p:nvCxnSpPr>
        <p:spPr>
          <a:xfrm>
            <a:off x="2616023" y="2620284"/>
            <a:ext cx="799257" cy="507409"/>
          </a:xfrm>
          <a:prstGeom prst="straightConnector1">
            <a:avLst/>
          </a:prstGeom>
          <a:ln w="19050" cmpd="sng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9" idx="3"/>
            <a:endCxn id="31" idx="2"/>
          </p:cNvCxnSpPr>
          <p:nvPr/>
        </p:nvCxnSpPr>
        <p:spPr>
          <a:xfrm flipV="1">
            <a:off x="4355436" y="1243643"/>
            <a:ext cx="369281" cy="938186"/>
          </a:xfrm>
          <a:prstGeom prst="straightConnector1">
            <a:avLst/>
          </a:prstGeom>
          <a:ln w="19050" cmpd="sng">
            <a:solidFill>
              <a:schemeClr val="accent3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3"/>
            <a:endCxn id="53" idx="1"/>
          </p:cNvCxnSpPr>
          <p:nvPr/>
        </p:nvCxnSpPr>
        <p:spPr>
          <a:xfrm>
            <a:off x="4355436" y="2653874"/>
            <a:ext cx="598509" cy="68126"/>
          </a:xfrm>
          <a:prstGeom prst="straightConnector1">
            <a:avLst/>
          </a:prstGeom>
          <a:ln w="19050" cmpd="sng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6405552" y="2950743"/>
            <a:ext cx="1200838" cy="462612"/>
            <a:chOff x="5528851" y="3609748"/>
            <a:chExt cx="1415000" cy="842044"/>
          </a:xfrm>
        </p:grpSpPr>
        <p:sp>
          <p:nvSpPr>
            <p:cNvPr id="27" name="Rounded Rectangle 26"/>
            <p:cNvSpPr/>
            <p:nvPr/>
          </p:nvSpPr>
          <p:spPr>
            <a:xfrm>
              <a:off x="5528851" y="3609748"/>
              <a:ext cx="1415000" cy="842044"/>
            </a:xfrm>
            <a:prstGeom prst="roundRect">
              <a:avLst/>
            </a:prstGeom>
            <a:noFill/>
            <a:ln w="19050" cmpd="sng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528852" y="3710381"/>
              <a:ext cx="1414999" cy="560214"/>
            </a:xfrm>
            <a:prstGeom prst="rect">
              <a:avLst/>
            </a:prstGeom>
            <a:noFill/>
            <a:ln w="19050" cmpd="sng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err="1" smtClean="0">
                  <a:solidFill>
                    <a:schemeClr val="bg1"/>
                  </a:solidFill>
                </a:rPr>
                <a:t>EcoCast</a:t>
              </a:r>
              <a:r>
                <a:rPr lang="en-US" sz="1400" b="1" dirty="0" smtClean="0">
                  <a:solidFill>
                    <a:schemeClr val="bg1"/>
                  </a:solidFill>
                </a:rPr>
                <a:t> tool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9" name="Straight Arrow Connector 28"/>
          <p:cNvCxnSpPr>
            <a:stCxn id="53" idx="3"/>
            <a:endCxn id="27" idx="1"/>
          </p:cNvCxnSpPr>
          <p:nvPr/>
        </p:nvCxnSpPr>
        <p:spPr>
          <a:xfrm>
            <a:off x="5775337" y="2722000"/>
            <a:ext cx="630215" cy="460049"/>
          </a:xfrm>
          <a:prstGeom prst="straightConnector1">
            <a:avLst/>
          </a:prstGeom>
          <a:ln w="19050" cmpd="sng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4224563" y="852241"/>
            <a:ext cx="1000307" cy="391402"/>
            <a:chOff x="5528849" y="3609746"/>
            <a:chExt cx="1414999" cy="842044"/>
          </a:xfrm>
        </p:grpSpPr>
        <p:sp>
          <p:nvSpPr>
            <p:cNvPr id="31" name="Rounded Rectangle 30"/>
            <p:cNvSpPr/>
            <p:nvPr/>
          </p:nvSpPr>
          <p:spPr>
            <a:xfrm>
              <a:off x="5528849" y="3609746"/>
              <a:ext cx="1414999" cy="842044"/>
            </a:xfrm>
            <a:prstGeom prst="roundRect">
              <a:avLst/>
            </a:prstGeom>
            <a:noFill/>
            <a:ln w="19050" cmpd="sng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bg1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528849" y="3710382"/>
              <a:ext cx="1414999" cy="662137"/>
            </a:xfrm>
            <a:prstGeom prst="rect">
              <a:avLst/>
            </a:prstGeom>
            <a:noFill/>
            <a:ln w="19050" cmpd="sng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ERDDAP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712660" y="852241"/>
            <a:ext cx="1000307" cy="391402"/>
            <a:chOff x="5528849" y="3609746"/>
            <a:chExt cx="1414999" cy="842044"/>
          </a:xfrm>
        </p:grpSpPr>
        <p:sp>
          <p:nvSpPr>
            <p:cNvPr id="34" name="Rounded Rectangle 33"/>
            <p:cNvSpPr/>
            <p:nvPr/>
          </p:nvSpPr>
          <p:spPr>
            <a:xfrm>
              <a:off x="5528849" y="3609746"/>
              <a:ext cx="1414999" cy="842044"/>
            </a:xfrm>
            <a:prstGeom prst="roundRect">
              <a:avLst/>
            </a:prstGeom>
            <a:noFill/>
            <a:ln w="19050" cmpd="sng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bg1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640748" y="3699320"/>
              <a:ext cx="1191201" cy="662137"/>
            </a:xfrm>
            <a:prstGeom prst="rect">
              <a:avLst/>
            </a:prstGeom>
            <a:noFill/>
            <a:ln w="19050" cmpd="sng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CMEMS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1233021" y="852242"/>
            <a:ext cx="1000307" cy="391402"/>
            <a:chOff x="5528849" y="3609746"/>
            <a:chExt cx="1414999" cy="842044"/>
          </a:xfrm>
        </p:grpSpPr>
        <p:sp>
          <p:nvSpPr>
            <p:cNvPr id="37" name="Rounded Rectangle 36"/>
            <p:cNvSpPr/>
            <p:nvPr/>
          </p:nvSpPr>
          <p:spPr>
            <a:xfrm>
              <a:off x="5528849" y="3609746"/>
              <a:ext cx="1414999" cy="842044"/>
            </a:xfrm>
            <a:prstGeom prst="roundRect">
              <a:avLst/>
            </a:prstGeom>
            <a:noFill/>
            <a:ln w="19050" cmpd="sng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bg1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528849" y="3710382"/>
              <a:ext cx="1414999" cy="662137"/>
            </a:xfrm>
            <a:prstGeom prst="rect">
              <a:avLst/>
            </a:prstGeom>
            <a:noFill/>
            <a:ln w="19050" cmpd="sng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AVISO+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1418755" y="2374153"/>
            <a:ext cx="254847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FFFF00"/>
                </a:solidFill>
              </a:rPr>
              <a:t>1</a:t>
            </a:r>
            <a:endParaRPr lang="en-US" sz="1200" b="1" dirty="0">
              <a:solidFill>
                <a:srgbClr val="FFFF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926576" y="1605348"/>
            <a:ext cx="254847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FF00"/>
                </a:solidFill>
              </a:rPr>
              <a:t>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791765" y="1634637"/>
            <a:ext cx="254847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FF00"/>
                </a:solidFill>
              </a:rPr>
              <a:t>2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509030" y="1511526"/>
            <a:ext cx="254847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FF00"/>
                </a:solidFill>
              </a:rPr>
              <a:t>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916596" y="2139365"/>
            <a:ext cx="325029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FFFF00"/>
                </a:solidFill>
              </a:rPr>
              <a:t>3a</a:t>
            </a:r>
            <a:endParaRPr lang="en-US" sz="1200" b="1" dirty="0">
              <a:solidFill>
                <a:srgbClr val="FFFF0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559664" y="1482237"/>
            <a:ext cx="325029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FFFF00"/>
                </a:solidFill>
              </a:rPr>
              <a:t>4a</a:t>
            </a:r>
            <a:endParaRPr lang="en-US" sz="1200" b="1" dirty="0">
              <a:solidFill>
                <a:srgbClr val="FFFF00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916596" y="2435617"/>
            <a:ext cx="325029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FF00"/>
                </a:solidFill>
              </a:rPr>
              <a:t>3</a:t>
            </a:r>
            <a:r>
              <a:rPr lang="en-US" sz="1200" b="1" dirty="0" smtClean="0">
                <a:solidFill>
                  <a:srgbClr val="FFFF00"/>
                </a:solidFill>
              </a:rPr>
              <a:t>a</a:t>
            </a:r>
            <a:endParaRPr lang="en-US" sz="1200" b="1" dirty="0">
              <a:solidFill>
                <a:srgbClr val="FFFF00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775337" y="2266340"/>
            <a:ext cx="325029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FF00"/>
                </a:solidFill>
              </a:rPr>
              <a:t>5</a:t>
            </a:r>
            <a:r>
              <a:rPr lang="en-US" sz="1200" b="1" dirty="0" smtClean="0">
                <a:solidFill>
                  <a:srgbClr val="FFFF00"/>
                </a:solidFill>
              </a:rPr>
              <a:t>a</a:t>
            </a:r>
            <a:endParaRPr lang="en-US" sz="1200" b="1" dirty="0">
              <a:solidFill>
                <a:srgbClr val="FFFF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096175" y="2789561"/>
            <a:ext cx="325029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FF00"/>
                </a:solidFill>
              </a:rPr>
              <a:t>3</a:t>
            </a:r>
            <a:r>
              <a:rPr lang="en-US" sz="1200" b="1" dirty="0" smtClean="0">
                <a:solidFill>
                  <a:srgbClr val="FFFF00"/>
                </a:solidFill>
              </a:rPr>
              <a:t>a</a:t>
            </a:r>
            <a:endParaRPr lang="en-US" sz="1200" b="1" dirty="0">
              <a:solidFill>
                <a:srgbClr val="FFFF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4551514" y="2647492"/>
            <a:ext cx="33194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FFFF00"/>
                </a:solidFill>
              </a:rPr>
              <a:t>4</a:t>
            </a:r>
            <a:r>
              <a:rPr lang="en-US" sz="1200" b="1" dirty="0">
                <a:solidFill>
                  <a:srgbClr val="FFFF00"/>
                </a:solidFill>
              </a:rPr>
              <a:t>b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991315" y="3001739"/>
            <a:ext cx="33194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FFFF00"/>
                </a:solidFill>
              </a:rPr>
              <a:t>5b</a:t>
            </a:r>
            <a:endParaRPr lang="en-US" sz="1200" b="1" dirty="0">
              <a:solidFill>
                <a:srgbClr val="FFFF00"/>
              </a:solidFill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6236441" y="2085313"/>
            <a:ext cx="1539059" cy="534971"/>
          </a:xfrm>
          <a:prstGeom prst="roundRect">
            <a:avLst/>
          </a:prstGeom>
          <a:noFill/>
          <a:ln w="1905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2" name="TextBox 51"/>
          <p:cNvSpPr txBox="1"/>
          <p:nvPr/>
        </p:nvSpPr>
        <p:spPr>
          <a:xfrm>
            <a:off x="6236441" y="2097154"/>
            <a:ext cx="1539059" cy="523220"/>
          </a:xfrm>
          <a:prstGeom prst="rect">
            <a:avLst/>
          </a:prstGeom>
          <a:noFill/>
          <a:ln w="19050" cmpd="sng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Website similar to </a:t>
            </a:r>
            <a:r>
              <a:rPr lang="en-US" sz="1400" b="1" dirty="0" err="1" smtClean="0">
                <a:solidFill>
                  <a:schemeClr val="bg1"/>
                </a:solidFill>
              </a:rPr>
              <a:t>WhaleWatch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4953945" y="2435617"/>
            <a:ext cx="821392" cy="572766"/>
          </a:xfrm>
          <a:prstGeom prst="roundRect">
            <a:avLst/>
          </a:prstGeom>
          <a:noFill/>
          <a:ln w="1905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54" name="Straight Connector 53"/>
          <p:cNvCxnSpPr/>
          <p:nvPr/>
        </p:nvCxnSpPr>
        <p:spPr>
          <a:xfrm>
            <a:off x="6778190" y="1046372"/>
            <a:ext cx="227781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6778190" y="1281401"/>
            <a:ext cx="227781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7005971" y="899020"/>
            <a:ext cx="1133644" cy="2616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</a:rPr>
              <a:t>Finalized workflow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005971" y="1133902"/>
            <a:ext cx="1541527" cy="43088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I</a:t>
            </a:r>
            <a:r>
              <a:rPr lang="en-US" sz="1100" dirty="0" smtClean="0">
                <a:solidFill>
                  <a:schemeClr val="bg1"/>
                </a:solidFill>
              </a:rPr>
              <a:t>deal workflow </a:t>
            </a:r>
          </a:p>
          <a:p>
            <a:r>
              <a:rPr lang="en-US" sz="1100" dirty="0" smtClean="0">
                <a:solidFill>
                  <a:schemeClr val="bg1"/>
                </a:solidFill>
              </a:rPr>
              <a:t>that doesn’t currently exist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725099" y="873292"/>
            <a:ext cx="2068541" cy="691497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373326" y="3481505"/>
            <a:ext cx="254847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FFFF00"/>
                </a:solidFill>
              </a:rPr>
              <a:t>0</a:t>
            </a:r>
            <a:endParaRPr lang="en-US" sz="1200" b="1" dirty="0">
              <a:solidFill>
                <a:srgbClr val="FFFF00"/>
              </a:solidFill>
            </a:endParaRPr>
          </a:p>
        </p:txBody>
      </p:sp>
      <p:cxnSp>
        <p:nvCxnSpPr>
          <p:cNvPr id="60" name="Straight Arrow Connector 59"/>
          <p:cNvCxnSpPr>
            <a:stCxn id="21" idx="3"/>
            <a:endCxn id="53" idx="1"/>
          </p:cNvCxnSpPr>
          <p:nvPr/>
        </p:nvCxnSpPr>
        <p:spPr>
          <a:xfrm flipV="1">
            <a:off x="4385227" y="2722000"/>
            <a:ext cx="568718" cy="405693"/>
          </a:xfrm>
          <a:prstGeom prst="straightConnector1">
            <a:avLst/>
          </a:prstGeom>
          <a:ln w="19050" cmpd="sng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3" idx="3"/>
            <a:endCxn id="52" idx="1"/>
          </p:cNvCxnSpPr>
          <p:nvPr/>
        </p:nvCxnSpPr>
        <p:spPr>
          <a:xfrm flipV="1">
            <a:off x="5775337" y="2358764"/>
            <a:ext cx="461104" cy="363236"/>
          </a:xfrm>
          <a:prstGeom prst="straightConnector1">
            <a:avLst/>
          </a:prstGeom>
          <a:ln w="19050" cmpd="sng">
            <a:solidFill>
              <a:schemeClr val="accent3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9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2286002" y="4766312"/>
            <a:ext cx="6400801" cy="377189"/>
          </a:xfrm>
        </p:spPr>
        <p:txBody>
          <a:bodyPr/>
          <a:lstStyle/>
          <a:p>
            <a:r>
              <a:rPr lang="en-US" dirty="0" smtClean="0"/>
              <a:t>National Oceanic and Atmospheric Administration | </a:t>
            </a:r>
            <a:r>
              <a:rPr lang="en-US" dirty="0" err="1" smtClean="0"/>
              <a:t>heather.welch@noaa.gov</a:t>
            </a:r>
            <a:r>
              <a:rPr lang="en-US" dirty="0" smtClean="0"/>
              <a:t> | Page </a:t>
            </a:r>
            <a:fld id="{632D3AEB-7CBE-3049-91AC-335C6B4F5BF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-2209"/>
            <a:ext cx="8229600" cy="57918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EcoCast</a:t>
            </a:r>
            <a:r>
              <a:rPr lang="en-US" dirty="0" smtClean="0">
                <a:solidFill>
                  <a:schemeClr val="bg1"/>
                </a:solidFill>
              </a:rPr>
              <a:t> Tool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37" y="744806"/>
            <a:ext cx="4121342" cy="33533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843" y="744807"/>
            <a:ext cx="4157954" cy="33479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70843" y="4165434"/>
            <a:ext cx="7682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Try it for </a:t>
            </a:r>
            <a:r>
              <a:rPr lang="en-US" sz="2000" b="1" dirty="0">
                <a:solidFill>
                  <a:schemeClr val="bg1"/>
                </a:solidFill>
              </a:rPr>
              <a:t>yourself: https://</a:t>
            </a:r>
            <a:r>
              <a:rPr lang="en-US" sz="2000" b="1" dirty="0" err="1">
                <a:solidFill>
                  <a:schemeClr val="bg1"/>
                </a:solidFill>
              </a:rPr>
              <a:t>heatherwelch.shinyapps.io</a:t>
            </a:r>
            <a:r>
              <a:rPr lang="en-US" sz="2000" b="1" dirty="0">
                <a:solidFill>
                  <a:schemeClr val="bg1"/>
                </a:solidFill>
              </a:rPr>
              <a:t>/</a:t>
            </a:r>
            <a:r>
              <a:rPr lang="en-US" sz="2000" b="1" dirty="0" err="1">
                <a:solidFill>
                  <a:schemeClr val="bg1"/>
                </a:solidFill>
              </a:rPr>
              <a:t>rshinyapp_historical</a:t>
            </a:r>
            <a:r>
              <a:rPr lang="en-US" sz="2000" b="1" dirty="0">
                <a:solidFill>
                  <a:schemeClr val="bg1"/>
                </a:solidFill>
              </a:rPr>
              <a:t>/   </a:t>
            </a:r>
          </a:p>
        </p:txBody>
      </p:sp>
    </p:spTree>
    <p:extLst>
      <p:ext uri="{BB962C8B-B14F-4D97-AF65-F5344CB8AC3E}">
        <p14:creationId xmlns:p14="http://schemas.microsoft.com/office/powerpoint/2010/main" val="2612262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48125" y="822120"/>
            <a:ext cx="2972289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  </a:t>
            </a:r>
            <a:r>
              <a:rPr lang="en-US" sz="2000" b="1" dirty="0" err="1">
                <a:solidFill>
                  <a:schemeClr val="bg1"/>
                </a:solidFill>
              </a:rPr>
              <a:t>ui</a:t>
            </a:r>
            <a:r>
              <a:rPr lang="en-US" sz="2000" b="1" dirty="0">
                <a:solidFill>
                  <a:schemeClr val="bg1"/>
                </a:solidFill>
              </a:rPr>
              <a:t> &lt;- </a:t>
            </a:r>
            <a:r>
              <a:rPr lang="en-US" sz="2000" b="1" dirty="0" err="1">
                <a:solidFill>
                  <a:schemeClr val="bg1"/>
                </a:solidFill>
              </a:rPr>
              <a:t>shinyUI</a:t>
            </a:r>
            <a:r>
              <a:rPr lang="en-US" sz="2000" b="1" dirty="0" smtClean="0">
                <a:solidFill>
                  <a:schemeClr val="bg1"/>
                </a:solidFill>
              </a:rPr>
              <a:t>(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 smtClean="0">
                <a:solidFill>
                  <a:srgbClr val="FFFF00"/>
                </a:solidFill>
              </a:rPr>
              <a:t>-aesthetics</a:t>
            </a:r>
          </a:p>
          <a:p>
            <a:r>
              <a:rPr lang="en-US" sz="2000" b="1" dirty="0" smtClean="0">
                <a:solidFill>
                  <a:srgbClr val="FFFF00"/>
                </a:solidFill>
              </a:rPr>
              <a:t>-user inputs</a:t>
            </a:r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 smtClean="0">
                <a:solidFill>
                  <a:schemeClr val="bg1"/>
                </a:solidFill>
              </a:rPr>
              <a:t>)</a:t>
            </a:r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 smtClean="0">
              <a:solidFill>
                <a:schemeClr val="bg1"/>
              </a:solidFill>
            </a:endParaRPr>
          </a:p>
          <a:p>
            <a:r>
              <a:rPr lang="en-US" sz="2000" b="1" dirty="0" smtClean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server &lt;- </a:t>
            </a:r>
            <a:r>
              <a:rPr lang="en-US" sz="2000" b="1" dirty="0" err="1">
                <a:solidFill>
                  <a:schemeClr val="bg1"/>
                </a:solidFill>
              </a:rPr>
              <a:t>shinyServer</a:t>
            </a:r>
            <a:r>
              <a:rPr lang="en-US" sz="2000" b="1" dirty="0" smtClean="0">
                <a:solidFill>
                  <a:schemeClr val="bg1"/>
                </a:solidFill>
              </a:rPr>
              <a:t>( { </a:t>
            </a:r>
          </a:p>
          <a:p>
            <a:r>
              <a:rPr lang="en-US" sz="2000" b="1" dirty="0" smtClean="0">
                <a:solidFill>
                  <a:srgbClr val="FFFF00"/>
                </a:solidFill>
              </a:rPr>
              <a:t>-what to do with user inputs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 </a:t>
            </a:r>
            <a:r>
              <a:rPr lang="en-US" sz="2000" b="1" dirty="0" smtClean="0">
                <a:solidFill>
                  <a:schemeClr val="bg1"/>
                </a:solidFill>
              </a:rPr>
              <a:t>) }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74053" y="852211"/>
            <a:ext cx="5785659" cy="1291405"/>
          </a:xfrm>
          <a:prstGeom prst="rect">
            <a:avLst/>
          </a:prstGeom>
          <a:noFill/>
          <a:ln w="28575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574054" y="2264207"/>
            <a:ext cx="5785659" cy="1175514"/>
          </a:xfrm>
          <a:prstGeom prst="rect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0" y="-2209"/>
            <a:ext cx="8229600" cy="57918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EcoCast</a:t>
            </a:r>
            <a:r>
              <a:rPr lang="en-US" dirty="0" smtClean="0">
                <a:solidFill>
                  <a:schemeClr val="bg1"/>
                </a:solidFill>
              </a:rPr>
              <a:t> Tool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90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8" y="1594844"/>
            <a:ext cx="5826748" cy="25291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1202" y="31823"/>
            <a:ext cx="3059669" cy="24688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037" y="2183585"/>
            <a:ext cx="3079834" cy="246888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795365" y="2861196"/>
            <a:ext cx="2361184" cy="203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190752" y="1594844"/>
            <a:ext cx="2361184" cy="203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3128" y="2845719"/>
            <a:ext cx="5785659" cy="1175514"/>
          </a:xfrm>
          <a:prstGeom prst="rect">
            <a:avLst/>
          </a:prstGeom>
          <a:solidFill>
            <a:schemeClr val="accent6">
              <a:lumMod val="40000"/>
              <a:lumOff val="60000"/>
              <a:alpha val="33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3128" y="1576479"/>
            <a:ext cx="5785659" cy="985750"/>
          </a:xfrm>
          <a:prstGeom prst="rect">
            <a:avLst/>
          </a:prstGeom>
          <a:solidFill>
            <a:srgbClr val="FFFF00">
              <a:alpha val="33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-2209"/>
            <a:ext cx="8229600" cy="57918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 anchorCtr="0">
            <a:normAutofit fontScale="9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i="0" kern="1200" cap="none">
                <a:solidFill>
                  <a:srgbClr val="FFFFFF"/>
                </a:solidFill>
                <a:latin typeface="+mj-lt"/>
                <a:ea typeface="+mj-ea"/>
                <a:cs typeface="Arial Narrow Bold"/>
              </a:defRPr>
            </a:lvl1pPr>
          </a:lstStyle>
          <a:p>
            <a:r>
              <a:rPr lang="en-US" smtClean="0">
                <a:solidFill>
                  <a:schemeClr val="bg1"/>
                </a:solidFill>
              </a:rPr>
              <a:t>EcoCast Tool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53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OAA Divider Slide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NOAA Title Option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1610</TotalTime>
  <Words>200</Words>
  <Application>Microsoft Macintosh PowerPoint</Application>
  <PresentationFormat>On-screen Show (16:9)</PresentationFormat>
  <Paragraphs>60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 Narrow</vt:lpstr>
      <vt:lpstr>Arial Narrow Bold</vt:lpstr>
      <vt:lpstr>Calibri</vt:lpstr>
      <vt:lpstr>Arial</vt:lpstr>
      <vt:lpstr>NOAA Divider Slides</vt:lpstr>
      <vt:lpstr>NOAA Title Options</vt:lpstr>
      <vt:lpstr>Interactive web applications with R shiny</vt:lpstr>
      <vt:lpstr>Operationalizing EcoCast</vt:lpstr>
      <vt:lpstr>EcoCast Tool</vt:lpstr>
      <vt:lpstr>EcoCast Tool</vt:lpstr>
      <vt:lpstr>PowerPoint Presentation</vt:lpstr>
    </vt:vector>
  </TitlesOfParts>
  <Company>Janin/Cliff Design, Inc.</Company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James Durham</dc:creator>
  <cp:lastModifiedBy>Heather Welch</cp:lastModifiedBy>
  <cp:revision>134</cp:revision>
  <dcterms:created xsi:type="dcterms:W3CDTF">2016-03-22T15:20:45Z</dcterms:created>
  <dcterms:modified xsi:type="dcterms:W3CDTF">2017-09-13T22:43:35Z</dcterms:modified>
</cp:coreProperties>
</file>

<file path=docProps/thumbnail.jpeg>
</file>